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14"/>
  </p:notesMasterIdLst>
  <p:sldIdLst>
    <p:sldId id="1052" r:id="rId2"/>
    <p:sldId id="1053" r:id="rId3"/>
    <p:sldId id="1054" r:id="rId4"/>
    <p:sldId id="1055" r:id="rId5"/>
    <p:sldId id="1056" r:id="rId6"/>
    <p:sldId id="1057" r:id="rId7"/>
    <p:sldId id="1058" r:id="rId8"/>
    <p:sldId id="1059" r:id="rId9"/>
    <p:sldId id="1060" r:id="rId10"/>
    <p:sldId id="1061" r:id="rId11"/>
    <p:sldId id="1062" r:id="rId12"/>
    <p:sldId id="10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2B1C"/>
    <a:srgbClr val="42E915"/>
    <a:srgbClr val="F35043"/>
    <a:srgbClr val="6AA9FF"/>
    <a:srgbClr val="5A77A9"/>
    <a:srgbClr val="2BF560"/>
    <a:srgbClr val="AF5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0" autoAdjust="0"/>
    <p:restoredTop sz="66229" autoAdjust="0"/>
  </p:normalViewPr>
  <p:slideViewPr>
    <p:cSldViewPr>
      <p:cViewPr varScale="1">
        <p:scale>
          <a:sx n="81" d="100"/>
          <a:sy n="81" d="100"/>
        </p:scale>
        <p:origin x="1002" y="78"/>
      </p:cViewPr>
      <p:guideLst>
        <p:guide orient="horz" pos="2160"/>
        <p:guide pos="2880"/>
      </p:guideLst>
    </p:cSldViewPr>
  </p:slideViewPr>
  <p:outlineViewPr>
    <p:cViewPr>
      <p:scale>
        <a:sx n="33" d="100"/>
        <a:sy n="33" d="100"/>
      </p:scale>
      <p:origin x="42" y="36960"/>
    </p:cViewPr>
  </p:outlineViewPr>
  <p:notesTextViewPr>
    <p:cViewPr>
      <p:scale>
        <a:sx n="3" d="2"/>
        <a:sy n="3" d="2"/>
      </p:scale>
      <p:origin x="0" y="0"/>
    </p:cViewPr>
  </p:notesTextViewPr>
  <p:sorterViewPr>
    <p:cViewPr varScale="1">
      <p:scale>
        <a:sx n="100" d="100"/>
        <a:sy n="100" d="100"/>
      </p:scale>
      <p:origin x="0" y="-16560"/>
    </p:cViewPr>
  </p:sorterViewPr>
  <p:notesViewPr>
    <p:cSldViewPr>
      <p:cViewPr varScale="1">
        <p:scale>
          <a:sx n="97" d="100"/>
          <a:sy n="97" d="100"/>
        </p:scale>
        <p:origin x="27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108B2B-AB8C-412D-AB09-211ADA98A227}" type="datetimeFigureOut">
              <a:rPr lang="en-US" smtClean="0"/>
              <a:pPr/>
              <a:t>4/24/2017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3F5014-8F2D-4B6E-8DED-7E807CE1AE70}" type="slidenum">
              <a:rPr lang="en-US" smtClean="0"/>
              <a:pPr/>
              <a:t>‹#›</a:t>
            </a:fld>
            <a:endParaRPr lang="en-US"/>
          </a:p>
        </p:txBody>
      </p:sp>
    </p:spTree>
    <p:extLst>
      <p:ext uri="{BB962C8B-B14F-4D97-AF65-F5344CB8AC3E}">
        <p14:creationId xmlns:p14="http://schemas.microsoft.com/office/powerpoint/2010/main" val="1266213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honest scientist will reject theories that violate a known law of science.  The theory of evolution violates 3 of them!  You may not understand every detail of an  invention or theory, but if you are sure it violates a know law of science, you can be sure that the invention or theory is false.  In this presentation we are going to show you where people go wrong in concluding the theory of evolution is supported by the evidence.  It is not. </a:t>
            </a:r>
          </a:p>
        </p:txBody>
      </p:sp>
      <p:sp>
        <p:nvSpPr>
          <p:cNvPr id="4" name="Slide Number Placeholder 3"/>
          <p:cNvSpPr>
            <a:spLocks noGrp="1"/>
          </p:cNvSpPr>
          <p:nvPr>
            <p:ph type="sldNum" sz="quarter" idx="10"/>
          </p:nvPr>
        </p:nvSpPr>
        <p:spPr/>
        <p:txBody>
          <a:bodyPr/>
          <a:lstStyle/>
          <a:p>
            <a:fld id="{3C3F5014-8F2D-4B6E-8DED-7E807CE1AE70}" type="slidenum">
              <a:rPr lang="en-US" smtClean="0"/>
              <a:pPr/>
              <a:t>2</a:t>
            </a:fld>
            <a:endParaRPr lang="en-US"/>
          </a:p>
        </p:txBody>
      </p:sp>
    </p:spTree>
    <p:extLst>
      <p:ext uri="{BB962C8B-B14F-4D97-AF65-F5344CB8AC3E}">
        <p14:creationId xmlns:p14="http://schemas.microsoft.com/office/powerpoint/2010/main" val="3614441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72621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Oxygen</a:t>
            </a:r>
            <a:r>
              <a:rPr lang="en-US" baseline="0" dirty="0"/>
              <a:t> is the enemy of DNA, degrades it, just like it makes a nail or car rust.  RNA is even more fragile than DNA.</a:t>
            </a:r>
          </a:p>
          <a:p>
            <a:r>
              <a:rPr lang="en-US" baseline="0" dirty="0"/>
              <a:t>Proteins could never form in water, because a well known process called hydrolysis would break them up.  These are well known and experimentally verifiable facts of chemistry.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3</a:t>
            </a:fld>
            <a:endParaRPr lang="en-US"/>
          </a:p>
        </p:txBody>
      </p:sp>
    </p:spTree>
    <p:extLst>
      <p:ext uri="{BB962C8B-B14F-4D97-AF65-F5344CB8AC3E}">
        <p14:creationId xmlns:p14="http://schemas.microsoft.com/office/powerpoint/2010/main" val="1230779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228600"/>
            <a:ext cx="4572000" cy="3429000"/>
          </a:xfrm>
        </p:spPr>
      </p:sp>
      <p:sp>
        <p:nvSpPr>
          <p:cNvPr id="3" name="Notes Placeholder 2"/>
          <p:cNvSpPr>
            <a:spLocks noGrp="1"/>
          </p:cNvSpPr>
          <p:nvPr>
            <p:ph type="body" idx="1"/>
          </p:nvPr>
        </p:nvSpPr>
        <p:spPr>
          <a:xfrm>
            <a:off x="228600" y="4267200"/>
            <a:ext cx="6477000" cy="4114800"/>
          </a:xfrm>
        </p:spPr>
        <p:txBody>
          <a:bodyPr>
            <a:noAutofit/>
          </a:bodyPr>
          <a:lstStyle/>
          <a:p>
            <a:r>
              <a:rPr lang="en-US" sz="1000" dirty="0"/>
              <a:t>------ 2  Ignoring science that contradicts -</a:t>
            </a:r>
            <a:r>
              <a:rPr lang="en-US" sz="1000" dirty="0">
                <a:sym typeface="Wingdings" panose="05000000000000000000" pitchFamily="2" charset="2"/>
              </a:rPr>
              <a:t></a:t>
            </a:r>
            <a:r>
              <a:rPr lang="en-US" sz="1000" dirty="0"/>
              <a:t>Information science – known fact that information does not happen by chance.</a:t>
            </a:r>
          </a:p>
          <a:p>
            <a:r>
              <a:rPr lang="en-US" sz="1000" dirty="0"/>
              <a:t>Law of abiogenesis – It is known that life does not spring from non-life</a:t>
            </a:r>
          </a:p>
          <a:p>
            <a:pPr>
              <a:defRPr/>
            </a:pPr>
            <a:r>
              <a:rPr lang="en-US" sz="1000" dirty="0"/>
              <a:t>Entropy – Things move to a less organized state.  </a:t>
            </a:r>
          </a:p>
          <a:p>
            <a:pPr>
              <a:defRPr/>
            </a:pPr>
            <a:r>
              <a:rPr lang="en-US" sz="1000" dirty="0"/>
              <a:t>There are dozens of ways of estimating the age of the earth, sun, and planets.  Most give ages far less than the billion of years claimed by evolutionists.++==</a:t>
            </a:r>
          </a:p>
          <a:p>
            <a:r>
              <a:rPr lang="en-US" sz="1000" dirty="0"/>
              <a:t>Each human generation has about 100 to 200 mutations from the prior.</a:t>
            </a:r>
          </a:p>
          <a:p>
            <a:r>
              <a:rPr lang="en-US" sz="1000" dirty="0"/>
              <a:t>Since almost all mutations are harmful or neutral, if there is an occasional good mutation, it still is greatly outnumbered by the bad.</a:t>
            </a:r>
          </a:p>
          <a:p>
            <a:r>
              <a:rPr lang="en-US" sz="1000" dirty="0"/>
              <a:t>And each succeeding generation accumulates more and more bad mutations.  Our DNA is degrading.</a:t>
            </a:r>
          </a:p>
          <a:p>
            <a:r>
              <a:rPr lang="en-US" sz="1000" dirty="0"/>
              <a:t>---3----- False data  -------Piltdown Man hoax,</a:t>
            </a:r>
            <a:r>
              <a:rPr lang="en-US" sz="1000" baseline="0" dirty="0"/>
              <a:t>  (jaw of orangutan put with skull of modern man)  over 40 years before evolutionists could discover it, though famously studied as an ape to man transition fossil</a:t>
            </a:r>
            <a:endParaRPr lang="en-US" sz="1000" dirty="0"/>
          </a:p>
          <a:p>
            <a:pPr>
              <a:buFontTx/>
              <a:buChar char="-"/>
            </a:pPr>
            <a:r>
              <a:rPr lang="en-US" sz="1000" baseline="0" dirty="0"/>
              <a:t>Nebraska Man – pig’s tooth.  </a:t>
            </a:r>
          </a:p>
          <a:p>
            <a:pPr>
              <a:buFontTx/>
              <a:buChar char="-"/>
            </a:pPr>
            <a:r>
              <a:rPr lang="en-US" sz="1000" baseline="0" dirty="0"/>
              <a:t> Whale – </a:t>
            </a:r>
            <a:r>
              <a:rPr lang="en-US" sz="1000" baseline="0" dirty="0" err="1"/>
              <a:t>Rhodocetus</a:t>
            </a:r>
            <a:r>
              <a:rPr lang="en-US" sz="1000" baseline="0" dirty="0"/>
              <a:t> – </a:t>
            </a:r>
            <a:r>
              <a:rPr lang="en-US" sz="1000" baseline="0" dirty="0" err="1"/>
              <a:t>Univ</a:t>
            </a:r>
            <a:r>
              <a:rPr lang="en-US" sz="1000" baseline="0" dirty="0"/>
              <a:t> Michigan Prof </a:t>
            </a:r>
            <a:r>
              <a:rPr lang="en-US" sz="1000" baseline="0" dirty="0" err="1"/>
              <a:t>Gingerich</a:t>
            </a:r>
            <a:r>
              <a:rPr lang="en-US" sz="1000" baseline="0" dirty="0"/>
              <a:t> constructed a fluke, when there was no fluke in the fossil found.</a:t>
            </a:r>
          </a:p>
          <a:p>
            <a:pPr>
              <a:buFontTx/>
              <a:buNone/>
            </a:pPr>
            <a:r>
              <a:rPr lang="en-US" sz="1000" baseline="0" dirty="0"/>
              <a:t>-Haeckel’s embryo diagram.  Embryology recapitulates (repeats) ontology.  In Roe vs. Wade, Justice Harry Blackmun, who wrote majority opinion, accepted Haeckel’s diagrams as part of his reasoning that the fetus was a non-citizen.  But we now know that Haeckel’s diagram was wrong.</a:t>
            </a:r>
            <a:endParaRPr lang="en-US" sz="1000" dirty="0"/>
          </a:p>
          <a:p>
            <a:r>
              <a:rPr lang="en-US" sz="1000" dirty="0"/>
              <a:t>--4--- Lack of rigor -</a:t>
            </a:r>
            <a:r>
              <a:rPr lang="en-US" sz="1000" baseline="0" dirty="0"/>
              <a:t> </a:t>
            </a:r>
            <a:r>
              <a:rPr lang="en-US" sz="1000" dirty="0"/>
              <a:t>Subjective guesses  ---Anyone who claims something</a:t>
            </a:r>
            <a:r>
              <a:rPr lang="en-US" sz="1000" baseline="0" dirty="0"/>
              <a:t> is a transition fossil is only guessing.  There is no scientific rigor to this. Whale fossils.  Diagram frequently used is based on artists’ reconstructions.  </a:t>
            </a:r>
            <a:r>
              <a:rPr lang="en-US" sz="1000" baseline="0" dirty="0" err="1"/>
              <a:t>Rhodocetus</a:t>
            </a:r>
            <a:r>
              <a:rPr lang="en-US" sz="1000" baseline="0" dirty="0"/>
              <a:t> now is not thought to have a fluke (whale tail). Prof Philip </a:t>
            </a:r>
            <a:r>
              <a:rPr lang="en-US" sz="1000" baseline="0" dirty="0" err="1"/>
              <a:t>Gingerich</a:t>
            </a:r>
            <a:r>
              <a:rPr lang="en-US" sz="1000" baseline="0" dirty="0"/>
              <a:t> was only guessing at this and has now changed his mind.</a:t>
            </a:r>
          </a:p>
          <a:p>
            <a:r>
              <a:rPr lang="en-US" sz="1000" baseline="0" dirty="0" err="1"/>
              <a:t>Puijila</a:t>
            </a:r>
            <a:r>
              <a:rPr lang="en-US" sz="1000" baseline="0" dirty="0"/>
              <a:t> (</a:t>
            </a:r>
            <a:r>
              <a:rPr lang="en-US" sz="1000" baseline="0" dirty="0" err="1"/>
              <a:t>pinniped</a:t>
            </a:r>
            <a:r>
              <a:rPr lang="en-US" sz="1000" baseline="0" dirty="0"/>
              <a:t> or otter?)  Claimed to be a transition from land animals to </a:t>
            </a:r>
            <a:r>
              <a:rPr lang="en-US" sz="1000" baseline="0" dirty="0" err="1"/>
              <a:t>pinnipeds</a:t>
            </a:r>
            <a:r>
              <a:rPr lang="en-US" sz="1000" baseline="0" dirty="0"/>
              <a:t> (seals, walrus, sea lion).  However, the skeleton is virtually the same as a river otter’s.  </a:t>
            </a:r>
          </a:p>
          <a:p>
            <a:r>
              <a:rPr lang="en-US" sz="1000" baseline="0" dirty="0"/>
              <a:t>Richard Dawkins interpreted Richard </a:t>
            </a:r>
            <a:r>
              <a:rPr lang="en-US" sz="1000" baseline="0" dirty="0" err="1"/>
              <a:t>Lenski’s</a:t>
            </a:r>
            <a:r>
              <a:rPr lang="en-US" sz="1000" baseline="0" dirty="0"/>
              <a:t> experiments with bacteria to mean evolution.</a:t>
            </a:r>
          </a:p>
          <a:p>
            <a:r>
              <a:rPr lang="en-US" sz="1000" baseline="0" dirty="0"/>
              <a:t>59 genes in two different tribes of bacteria had their levels of expression changed – remarkably all in the same direction.</a:t>
            </a:r>
          </a:p>
          <a:p>
            <a:r>
              <a:rPr lang="en-US" sz="1000" baseline="0" dirty="0"/>
              <a:t>Dawkins wrote – “</a:t>
            </a:r>
            <a:r>
              <a:rPr lang="en-US" sz="1000" u="sng" kern="1200" dirty="0">
                <a:solidFill>
                  <a:schemeClr val="tx1"/>
                </a:solidFill>
              </a:rPr>
              <a:t>exactly the kind of thing creationists say cannot happen”</a:t>
            </a:r>
          </a:p>
          <a:p>
            <a:r>
              <a:rPr lang="en-US" sz="1000" u="none" kern="1200" baseline="0" dirty="0">
                <a:solidFill>
                  <a:schemeClr val="tx1"/>
                </a:solidFill>
              </a:rPr>
              <a:t>It turned out that all 59 genes were controlled a single other gene – </a:t>
            </a:r>
            <a:r>
              <a:rPr lang="en-US" sz="1000" u="none" kern="1200" baseline="0" dirty="0" err="1">
                <a:solidFill>
                  <a:schemeClr val="tx1"/>
                </a:solidFill>
              </a:rPr>
              <a:t>spoT</a:t>
            </a:r>
            <a:r>
              <a:rPr lang="en-US" sz="1000" u="none" kern="1200" baseline="0" dirty="0">
                <a:solidFill>
                  <a:schemeClr val="tx1"/>
                </a:solidFill>
              </a:rPr>
              <a:t>. </a:t>
            </a:r>
            <a:r>
              <a:rPr lang="en-US" sz="1000" kern="1200" dirty="0">
                <a:solidFill>
                  <a:schemeClr val="tx1"/>
                </a:solidFill>
              </a:rPr>
              <a:t>It was not 59 independent mutations.  Dawkins sloppily failed to make a distinction between gene expression and gene information.</a:t>
            </a:r>
          </a:p>
          <a:p>
            <a:r>
              <a:rPr lang="en-US" sz="1000" dirty="0"/>
              <a:t>----5 -- if you extrapolate a little, you may still be correct. Extrapolating a lot is not science, guessing.</a:t>
            </a:r>
          </a:p>
          <a:p>
            <a:r>
              <a:rPr lang="en-US" sz="1000" dirty="0"/>
              <a:t>A baby roughly doubles its weight in 6 months.  If it weighed 7 pounds at birth and doubled its weight every 6 months for 5 years, it would weigh 7,000 pounds at age 5.</a:t>
            </a:r>
          </a:p>
          <a:p>
            <a:r>
              <a:rPr lang="en-US" sz="1000" dirty="0"/>
              <a:t>(Can observe small changes in DNA.  But producing new structures is entirely different.  Requires huge leaps in complexity with many things happening at once.  You might win money gambling one night.  But it is unlikely you will ever win the Powerball lottery, and certain that you will not win it every time you play.  Creating the groups of new proteins that are required for new structures requires producing many new things at the same time.  Impossible.  An eye functions or it doesn’t.  It takes a very complex group of things to function.  A circulatory system functions or it doesn’t.  You have a backbone or don’t have one.</a:t>
            </a:r>
          </a:p>
          <a:p>
            <a:r>
              <a:rPr lang="en-US" sz="1000" dirty="0"/>
              <a:t>--6--- Lack of rigor - Insufficient data  ----Can’t reproduce evolution in the lab.  Supposedly need millions of years.  So left to guess.  Transitional fossils missing.</a:t>
            </a:r>
            <a:endParaRPr lang="en-US" sz="1000" u="none" baseline="0" dirty="0"/>
          </a:p>
          <a:p>
            <a:endParaRPr lang="en-US" sz="1000" dirty="0"/>
          </a:p>
          <a:p>
            <a:endParaRPr lang="en-US" sz="1000" baseline="0" dirty="0"/>
          </a:p>
          <a:p>
            <a:r>
              <a:rPr lang="en-US" sz="1000" baseline="0" dirty="0"/>
              <a:t>Liger = Male Lion +  Female Tiger (is Fertile)</a:t>
            </a:r>
          </a:p>
          <a:p>
            <a:r>
              <a:rPr lang="en-US" sz="1000" baseline="0" dirty="0" err="1"/>
              <a:t>Wolphin</a:t>
            </a:r>
            <a:r>
              <a:rPr lang="en-US" sz="1000" baseline="0" dirty="0"/>
              <a:t> = false killer whale + bottlenose dolphin  (fertile)</a:t>
            </a:r>
            <a:endParaRPr lang="en-US" sz="1000"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4</a:t>
            </a:fld>
            <a:endParaRPr lang="en-US" dirty="0"/>
          </a:p>
        </p:txBody>
      </p:sp>
    </p:spTree>
    <p:extLst>
      <p:ext uri="{BB962C8B-B14F-4D97-AF65-F5344CB8AC3E}">
        <p14:creationId xmlns:p14="http://schemas.microsoft.com/office/powerpoint/2010/main" val="713662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5</a:t>
            </a:fld>
            <a:endParaRPr lang="en-US"/>
          </a:p>
        </p:txBody>
      </p:sp>
    </p:spTree>
    <p:extLst>
      <p:ext uri="{BB962C8B-B14F-4D97-AF65-F5344CB8AC3E}">
        <p14:creationId xmlns:p14="http://schemas.microsoft.com/office/powerpoint/2010/main" val="1065952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Butterfly caterpillars shed</a:t>
            </a:r>
            <a:r>
              <a:rPr lang="en-US" baseline="0" dirty="0"/>
              <a:t> their skin and then proteins on their exterior harden to form a chrysalis.</a:t>
            </a:r>
          </a:p>
          <a:p>
            <a:r>
              <a:rPr lang="en-US" baseline="0" dirty="0"/>
              <a:t>(Moths are different, most moths spin a cocoon and their pupae live in the cocoons.)</a:t>
            </a:r>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6</a:t>
            </a:fld>
            <a:endParaRPr lang="en-US"/>
          </a:p>
        </p:txBody>
      </p:sp>
    </p:spTree>
    <p:extLst>
      <p:ext uri="{BB962C8B-B14F-4D97-AF65-F5344CB8AC3E}">
        <p14:creationId xmlns:p14="http://schemas.microsoft.com/office/powerpoint/2010/main" val="3138606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in the chrysalis, except</a:t>
            </a:r>
            <a:r>
              <a:rPr lang="en-US" baseline="0" dirty="0"/>
              <a:t> for a few things like the heart, the pupa dissolves and becomes a liquid mix of chemicals, which are re-used to construct the body of the butterfly.  Truly a miraculous metamorphosis. This is not something that could happen by small gradual changes.  But according to evolution, all the complexity of life happened by small gradual changes.  It is common sense that this is not true.  To believe in evolution is to reject common sense.  It is dishonest.</a:t>
            </a:r>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7</a:t>
            </a:fld>
            <a:endParaRPr lang="en-US"/>
          </a:p>
        </p:txBody>
      </p:sp>
    </p:spTree>
    <p:extLst>
      <p:ext uri="{BB962C8B-B14F-4D97-AF65-F5344CB8AC3E}">
        <p14:creationId xmlns:p14="http://schemas.microsoft.com/office/powerpoint/2010/main" val="1216916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8</a:t>
            </a:fld>
            <a:endParaRPr lang="en-US"/>
          </a:p>
        </p:txBody>
      </p:sp>
    </p:spTree>
    <p:extLst>
      <p:ext uri="{BB962C8B-B14F-4D97-AF65-F5344CB8AC3E}">
        <p14:creationId xmlns:p14="http://schemas.microsoft.com/office/powerpoint/2010/main" val="2694444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228600"/>
            <a:ext cx="4572000" cy="3429000"/>
          </a:xfrm>
        </p:spPr>
      </p:sp>
      <p:sp>
        <p:nvSpPr>
          <p:cNvPr id="3" name="Notes Placeholder 2"/>
          <p:cNvSpPr>
            <a:spLocks noGrp="1"/>
          </p:cNvSpPr>
          <p:nvPr>
            <p:ph type="body" idx="1"/>
          </p:nvPr>
        </p:nvSpPr>
        <p:spPr>
          <a:xfrm>
            <a:off x="228600" y="4267200"/>
            <a:ext cx="6477000" cy="4114800"/>
          </a:xfrm>
        </p:spPr>
        <p:txBody>
          <a:bodyPr>
            <a:noAutofit/>
          </a:bodyPr>
          <a:lstStyle/>
          <a:p>
            <a:r>
              <a:rPr lang="en-US" sz="1000" dirty="0"/>
              <a:t>--- Mike this one I think</a:t>
            </a:r>
            <a:r>
              <a:rPr lang="en-US" sz="1000" baseline="0" dirty="0"/>
              <a:t> has latest updates.</a:t>
            </a:r>
            <a:r>
              <a:rPr lang="en-US" sz="1000" dirty="0"/>
              <a:t>--- 2  Ignoring science that contradicts -</a:t>
            </a:r>
            <a:r>
              <a:rPr lang="en-US" sz="1000" dirty="0">
                <a:sym typeface="Wingdings" panose="05000000000000000000" pitchFamily="2" charset="2"/>
              </a:rPr>
              <a:t></a:t>
            </a:r>
            <a:r>
              <a:rPr lang="en-US" sz="1000" dirty="0"/>
              <a:t>Information science – known fact that information does not happen by chance.</a:t>
            </a:r>
          </a:p>
          <a:p>
            <a:r>
              <a:rPr lang="en-US" sz="1000" dirty="0"/>
              <a:t>Law of abiogenesis – It is known that life does not spring from non-life</a:t>
            </a:r>
          </a:p>
          <a:p>
            <a:pPr>
              <a:defRPr/>
            </a:pPr>
            <a:r>
              <a:rPr lang="en-US" sz="1000" dirty="0"/>
              <a:t>Entropy – Things move to a less organized state.  </a:t>
            </a:r>
          </a:p>
          <a:p>
            <a:pPr>
              <a:defRPr/>
            </a:pPr>
            <a:r>
              <a:rPr lang="en-US" sz="1000" dirty="0"/>
              <a:t>There are dozens of ways of estimating the age of the earth, sun, and planets.  Most give ages far less than the billion of years claimed by evolutionists.++==</a:t>
            </a:r>
          </a:p>
          <a:p>
            <a:r>
              <a:rPr lang="en-US" sz="1000" dirty="0"/>
              <a:t>Each human generation has about 100 to 200 mutations from the prior.</a:t>
            </a:r>
          </a:p>
          <a:p>
            <a:r>
              <a:rPr lang="en-US" sz="1000" dirty="0"/>
              <a:t>Since almost all mutations are harmful or neutral, if there is an occasional good mutation, it still is greatly outnumbered by the bad.  Most mutations are nearly</a:t>
            </a:r>
            <a:r>
              <a:rPr lang="en-US" sz="1000" baseline="0" dirty="0"/>
              <a:t> neutral, only slightly bad, and cannot be removed by natural selection.  This means that </a:t>
            </a:r>
            <a:r>
              <a:rPr lang="en-US" sz="1000" dirty="0"/>
              <a:t>each succeeding generation accumulates more and more bad mutations.  Our DNA is degrading.  In the last 6,000 years the lifespan</a:t>
            </a:r>
            <a:r>
              <a:rPr lang="en-US" sz="1000" baseline="0" dirty="0"/>
              <a:t> of mankind has grown smaller.  There has been a temporary improvement in modern nations due to improved medical care and nutrition.  But eventually mankind will go extinct.  Leading secular population geneticists are aware of the problem.</a:t>
            </a:r>
            <a:endParaRPr lang="en-US" sz="1000" dirty="0"/>
          </a:p>
          <a:p>
            <a:r>
              <a:rPr lang="en-US" sz="1000" dirty="0"/>
              <a:t>---3----- False data  -------Piltdown Man hoax,</a:t>
            </a:r>
            <a:r>
              <a:rPr lang="en-US" sz="1000" baseline="0" dirty="0"/>
              <a:t>  (jaw of orangutan put with skull of modern man)  over 40 years before evolutionists could discover it, though famously studied as an ape to man transition fossil</a:t>
            </a:r>
            <a:endParaRPr lang="en-US" sz="1000" dirty="0"/>
          </a:p>
          <a:p>
            <a:pPr>
              <a:buFontTx/>
              <a:buChar char="-"/>
            </a:pPr>
            <a:r>
              <a:rPr lang="en-US" sz="1000" baseline="0" dirty="0"/>
              <a:t>Nebraska Man – pig’s tooth.  </a:t>
            </a:r>
          </a:p>
          <a:p>
            <a:pPr>
              <a:buFontTx/>
              <a:buChar char="-"/>
            </a:pPr>
            <a:r>
              <a:rPr lang="en-US" sz="1000" baseline="0" dirty="0"/>
              <a:t> Whale – </a:t>
            </a:r>
            <a:r>
              <a:rPr lang="en-US" sz="1000" baseline="0" dirty="0" err="1"/>
              <a:t>Rhodocetus</a:t>
            </a:r>
            <a:r>
              <a:rPr lang="en-US" sz="1000" baseline="0" dirty="0"/>
              <a:t> – </a:t>
            </a:r>
            <a:r>
              <a:rPr lang="en-US" sz="1000" baseline="0" dirty="0" err="1"/>
              <a:t>Univ</a:t>
            </a:r>
            <a:r>
              <a:rPr lang="en-US" sz="1000" baseline="0" dirty="0"/>
              <a:t> Michigan Prof </a:t>
            </a:r>
            <a:r>
              <a:rPr lang="en-US" sz="1000" baseline="0" dirty="0" err="1"/>
              <a:t>Gingerich</a:t>
            </a:r>
            <a:r>
              <a:rPr lang="en-US" sz="1000" baseline="0" dirty="0"/>
              <a:t> constructed a fluke, when there was no fluke in the fossil found.</a:t>
            </a:r>
          </a:p>
          <a:p>
            <a:pPr>
              <a:buFontTx/>
              <a:buNone/>
            </a:pPr>
            <a:r>
              <a:rPr lang="en-US" sz="1000" baseline="0" dirty="0"/>
              <a:t>-Haeckel’s embryo diagram.  Embryology recapitulates (repeats) ontology.  In Roe vs. Wade, Justice Harry Blackmun, who wrote majority opinion, accepted Haeckel’s diagrams as part of his reasoning that the fetus was a non-citizen.  But we now know that Haeckel’s diagram was wrong.</a:t>
            </a:r>
            <a:endParaRPr lang="en-US" sz="1000" dirty="0"/>
          </a:p>
          <a:p>
            <a:r>
              <a:rPr lang="en-US" sz="1000" dirty="0"/>
              <a:t>--4--- Lack of rigor -</a:t>
            </a:r>
            <a:r>
              <a:rPr lang="en-US" sz="1000" baseline="0" dirty="0"/>
              <a:t> </a:t>
            </a:r>
            <a:r>
              <a:rPr lang="en-US" sz="1000" dirty="0"/>
              <a:t>Subjective guesses  ---Anyone who claims something</a:t>
            </a:r>
            <a:r>
              <a:rPr lang="en-US" sz="1000" baseline="0" dirty="0"/>
              <a:t> is a transition fossil is only guessing.  There is no scientific rigor to this. Whale fossils.  Diagram frequently used is based on artists’ reconstructions.  </a:t>
            </a:r>
            <a:r>
              <a:rPr lang="en-US" sz="1000" baseline="0" dirty="0" err="1"/>
              <a:t>Rhodocetus</a:t>
            </a:r>
            <a:r>
              <a:rPr lang="en-US" sz="1000" baseline="0" dirty="0"/>
              <a:t> now is not thought to have a fluke (whale tail). Prof Philip </a:t>
            </a:r>
            <a:r>
              <a:rPr lang="en-US" sz="1000" baseline="0" dirty="0" err="1"/>
              <a:t>Gingerich</a:t>
            </a:r>
            <a:r>
              <a:rPr lang="en-US" sz="1000" baseline="0" dirty="0"/>
              <a:t> was only guessing at this and has now changed his mind.</a:t>
            </a:r>
          </a:p>
          <a:p>
            <a:r>
              <a:rPr lang="en-US" sz="1000" baseline="0" dirty="0" err="1"/>
              <a:t>Puijila</a:t>
            </a:r>
            <a:r>
              <a:rPr lang="en-US" sz="1000" baseline="0" dirty="0"/>
              <a:t> (</a:t>
            </a:r>
            <a:r>
              <a:rPr lang="en-US" sz="1000" baseline="0" dirty="0" err="1"/>
              <a:t>pinniped</a:t>
            </a:r>
            <a:r>
              <a:rPr lang="en-US" sz="1000" baseline="0" dirty="0"/>
              <a:t> or otter?)  Claimed to be a transition from land animals to </a:t>
            </a:r>
            <a:r>
              <a:rPr lang="en-US" sz="1000" baseline="0" dirty="0" err="1"/>
              <a:t>pinnipeds</a:t>
            </a:r>
            <a:r>
              <a:rPr lang="en-US" sz="1000" baseline="0" dirty="0"/>
              <a:t> (seals, walrus, sea lion).  However, the skeleton is virtually the same as a river otter’s.  </a:t>
            </a:r>
          </a:p>
          <a:p>
            <a:r>
              <a:rPr lang="en-US" sz="1000" baseline="0" dirty="0"/>
              <a:t>Richard Dawkins interpreted Richard </a:t>
            </a:r>
            <a:r>
              <a:rPr lang="en-US" sz="1000" baseline="0" dirty="0" err="1"/>
              <a:t>Lenski’s</a:t>
            </a:r>
            <a:r>
              <a:rPr lang="en-US" sz="1000" baseline="0" dirty="0"/>
              <a:t> experiments with bacteria to mean evolution.</a:t>
            </a:r>
          </a:p>
          <a:p>
            <a:r>
              <a:rPr lang="en-US" sz="1000" baseline="0" dirty="0"/>
              <a:t>59 genes in two different tribes of bacteria had their levels of expression changed – remarkably all in the same direction.</a:t>
            </a:r>
          </a:p>
          <a:p>
            <a:r>
              <a:rPr lang="en-US" sz="1000" baseline="0" dirty="0"/>
              <a:t>Dawkins wrote – “</a:t>
            </a:r>
            <a:r>
              <a:rPr lang="en-US" sz="1000" u="sng" kern="1200" dirty="0">
                <a:solidFill>
                  <a:schemeClr val="tx1"/>
                </a:solidFill>
              </a:rPr>
              <a:t>exactly the kind of thing creationists say cannot happen”</a:t>
            </a:r>
          </a:p>
          <a:p>
            <a:r>
              <a:rPr lang="en-US" sz="1000" u="none" kern="1200" baseline="0" dirty="0">
                <a:solidFill>
                  <a:schemeClr val="tx1"/>
                </a:solidFill>
              </a:rPr>
              <a:t>It turned out that all 59 genes were controlled a single other gene – </a:t>
            </a:r>
            <a:r>
              <a:rPr lang="en-US" sz="1000" u="none" kern="1200" baseline="0" dirty="0" err="1">
                <a:solidFill>
                  <a:schemeClr val="tx1"/>
                </a:solidFill>
              </a:rPr>
              <a:t>spoT</a:t>
            </a:r>
            <a:r>
              <a:rPr lang="en-US" sz="1000" u="none" kern="1200" baseline="0" dirty="0">
                <a:solidFill>
                  <a:schemeClr val="tx1"/>
                </a:solidFill>
              </a:rPr>
              <a:t>. </a:t>
            </a:r>
            <a:r>
              <a:rPr lang="en-US" sz="1000" kern="1200" dirty="0">
                <a:solidFill>
                  <a:schemeClr val="tx1"/>
                </a:solidFill>
              </a:rPr>
              <a:t>It was not 59 independent mutations.  Dawkins sloppily failed to make a distinction between gene expression and gene information.</a:t>
            </a:r>
          </a:p>
          <a:p>
            <a:r>
              <a:rPr lang="en-US" sz="1000" dirty="0"/>
              <a:t>----5 -- if you extrapolate a little, you may still be correct. Extrapolating a lot is not science, guessing.</a:t>
            </a:r>
          </a:p>
          <a:p>
            <a:r>
              <a:rPr lang="en-US" sz="1000" dirty="0"/>
              <a:t>A baby roughly doubles its weight in 6 months.  If it weighed 7 pounds at birth and doubled its weight every 6 months for 5 years, it would weigh 7,000 pounds at age 5.</a:t>
            </a:r>
          </a:p>
          <a:p>
            <a:r>
              <a:rPr lang="en-US" sz="1000" dirty="0"/>
              <a:t>(Can observe small changes in DNA.  But producing new structures is entirely different.  Requires huge leaps in complexity with many things happening at once.  You might win money gambling one night.  But it is unlikely you will ever win the Powerball lottery, and certain that you will not win it every time you play.  Creating the groups of new proteins that are required for new structures requires producing many new things at the same time.  Impossible.  An eye functions or it doesn’t.  It takes a very complex group of things to function.  A circulatory system functions or it doesn’t.  You have a backbone or don’t have one.</a:t>
            </a:r>
          </a:p>
          <a:p>
            <a:r>
              <a:rPr lang="en-US" sz="1000" dirty="0"/>
              <a:t>--6--- Lack of rigor - Insufficient data  ----Can’t reproduce evolution in the lab.  Supposedly need millions of years.  So left to guess.  Transitional fossils missing.</a:t>
            </a:r>
          </a:p>
          <a:p>
            <a:r>
              <a:rPr lang="en-US" sz="1000" dirty="0"/>
              <a:t> </a:t>
            </a:r>
          </a:p>
          <a:p>
            <a:endParaRPr lang="en-US" sz="1000" kern="1200" dirty="0">
              <a:solidFill>
                <a:schemeClr val="tx1"/>
              </a:solidFill>
            </a:endParaRPr>
          </a:p>
          <a:p>
            <a:endParaRPr lang="en-US" sz="1000" u="none" baseline="0" dirty="0"/>
          </a:p>
          <a:p>
            <a:endParaRPr lang="en-US" sz="1000" dirty="0"/>
          </a:p>
          <a:p>
            <a:endParaRPr lang="en-US" sz="1000" baseline="0" dirty="0"/>
          </a:p>
          <a:p>
            <a:r>
              <a:rPr lang="en-US" sz="1000" baseline="0" dirty="0"/>
              <a:t>Liger = Male Lion +  Female Tiger (is Fertile)</a:t>
            </a:r>
          </a:p>
          <a:p>
            <a:r>
              <a:rPr lang="en-US" sz="1000" baseline="0" dirty="0" err="1"/>
              <a:t>Wolphin</a:t>
            </a:r>
            <a:r>
              <a:rPr lang="en-US" sz="1000" baseline="0" dirty="0"/>
              <a:t> = false killer whale + bottlenose dolphin  (fertile)</a:t>
            </a:r>
            <a:endParaRPr lang="en-US" sz="1000"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9</a:t>
            </a:fld>
            <a:endParaRPr lang="en-US" dirty="0"/>
          </a:p>
        </p:txBody>
      </p:sp>
    </p:spTree>
    <p:extLst>
      <p:ext uri="{BB962C8B-B14F-4D97-AF65-F5344CB8AC3E}">
        <p14:creationId xmlns:p14="http://schemas.microsoft.com/office/powerpoint/2010/main" val="260578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10</a:t>
            </a:fld>
            <a:endParaRPr lang="en-US"/>
          </a:p>
        </p:txBody>
      </p:sp>
    </p:spTree>
    <p:extLst>
      <p:ext uri="{BB962C8B-B14F-4D97-AF65-F5344CB8AC3E}">
        <p14:creationId xmlns:p14="http://schemas.microsoft.com/office/powerpoint/2010/main" val="155791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file:///C:\InfoByChance\ChainBreakOneLink.avi" TargetMode="External"/><Relationship Id="rId1" Type="http://schemas.microsoft.com/office/2007/relationships/media" Target="file:///C:\InfoByChance\ChainBreakOneLink.avi" TargetMode="External"/><Relationship Id="rId5" Type="http://schemas.openxmlformats.org/officeDocument/2006/relationships/image" Target="../media/image5.wmf"/><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video" Target="file:///C:\InfoByChance\Chain%20Break%20Ball%20Falls.mpg" TargetMode="External"/><Relationship Id="rId4" Type="http://schemas.openxmlformats.org/officeDocument/2006/relationships/image" Target="../media/image5.w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17" name="Footer Placeholder 16"/>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latin typeface="Arial" pitchFamily="34" charset="0"/>
                <a:cs typeface="Arial" pitchFamily="34" charset="0"/>
              </a:defRPr>
            </a:lvl1pPr>
            <a:extLst/>
          </a:lstStyle>
          <a:p>
            <a:r>
              <a:rPr kumimoji="0" lang="en-US" dirty="0"/>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baseline="0">
                <a:solidFill>
                  <a:schemeClr val="tx1"/>
                </a:solidFill>
                <a:latin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685800" y="1905000"/>
            <a:ext cx="3352800" cy="4953000"/>
          </a:xfrm>
          <a:solidFill>
            <a:schemeClr val="bg2"/>
          </a:solidFill>
        </p:spPr>
        <p:txBody>
          <a:bodyPr/>
          <a:lstStyle>
            <a:lvl1pPr marL="0" indent="0">
              <a:buNone/>
              <a:defRPr sz="3200"/>
            </a:lvl1pPr>
            <a:extLst/>
          </a:lstStyle>
          <a:p>
            <a:r>
              <a:rPr kumimoji="0" lang="en-US" dirty="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8F6BCBE8-30B0-4476-8762-9236B142003A}" type="datetimeFigureOut">
              <a:rPr lang="en-US" smtClean="0"/>
              <a:pPr/>
              <a:t>4/24/2017</a:t>
            </a:fld>
            <a:endParaRPr lang="en-US" sz="1100" dirty="0">
              <a:solidFill>
                <a:schemeClr val="tx2"/>
              </a:solidFill>
            </a:endParaRPr>
          </a:p>
        </p:txBody>
      </p:sp>
      <p:sp>
        <p:nvSpPr>
          <p:cNvPr id="6" name="Footer Placeholder 5"/>
          <p:cNvSpPr>
            <a:spLocks noGrp="1"/>
          </p:cNvSpPr>
          <p:nvPr>
            <p:ph type="ftr" sz="quarter" idx="11"/>
          </p:nvPr>
        </p:nvSpPr>
        <p:spPr>
          <a:xfrm>
            <a:off x="914400" y="55499"/>
            <a:ext cx="5562600" cy="365125"/>
          </a:xfrm>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610600" y="55499"/>
            <a:ext cx="457200" cy="365125"/>
          </a:xfrm>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1">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extLst/>
          </a:lstStyle>
          <a:p>
            <a:r>
              <a:rPr kumimoji="0" lang="en-US" dirty="0"/>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rotWithShape="1">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extLst>
      <p:ext uri="{BB962C8B-B14F-4D97-AF65-F5344CB8AC3E}">
        <p14:creationId xmlns:p14="http://schemas.microsoft.com/office/powerpoint/2010/main" val="423546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8" name="Footer Placeholder 7"/>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0" y="228600"/>
            <a:ext cx="4495800" cy="685800"/>
          </a:xfrm>
        </p:spPr>
        <p:txBody>
          <a:bodyPr/>
          <a:lstStyle>
            <a:lvl1pPr>
              <a:defRPr sz="4000" cap="none" baseline="0"/>
            </a:lvl1pPr>
            <a:extLst/>
          </a:lstStyle>
          <a:p>
            <a:endParaRPr kumimoji="0" lang="en-US" dirty="0"/>
          </a:p>
        </p:txBody>
      </p:sp>
      <p:sp>
        <p:nvSpPr>
          <p:cNvPr id="3" name="Date Placeholder 2"/>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pic>
        <p:nvPicPr>
          <p:cNvPr id="6" name="Picture 5" descr="NumberedChainWithTrashCanUnderneath.jpg"/>
          <p:cNvPicPr>
            <a:picLocks noChangeAspect="1"/>
          </p:cNvPicPr>
          <p:nvPr userDrawn="1"/>
        </p:nvPicPr>
        <p:blipFill>
          <a:blip r:embed="rId2" cstate="print"/>
          <a:stretch>
            <a:fillRect/>
          </a:stretch>
        </p:blipFill>
        <p:spPr>
          <a:xfrm>
            <a:off x="1143000" y="0"/>
            <a:ext cx="1904999"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inBreak 1 Link">
    <p:spTree>
      <p:nvGrpSpPr>
        <p:cNvPr id="1" name=""/>
        <p:cNvGrpSpPr/>
        <p:nvPr/>
      </p:nvGrpSpPr>
      <p:grpSpPr>
        <a:xfrm>
          <a:off x="0" y="0"/>
          <a:ext cx="0" cy="0"/>
          <a:chOff x="0" y="0"/>
          <a:chExt cx="0" cy="0"/>
        </a:xfrm>
      </p:grpSpPr>
      <p:pic>
        <p:nvPicPr>
          <p:cNvPr id="5" name="ChainBreakOneLink.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0" y="1600200"/>
            <a:ext cx="4680155" cy="3581400"/>
          </a:xfrm>
          <a:prstGeom prst="rect">
            <a:avLst/>
          </a:prstGeom>
        </p:spPr>
      </p:pic>
      <p:pic>
        <p:nvPicPr>
          <p:cNvPr id="1026" name="Picture 2" descr="C:\Users\John\AppData\Local\Microsoft\Windows\Temporary Internet Files\Content.IE5\9RE0T43V\MC900116354[1].wmf"/>
          <p:cNvPicPr>
            <a:picLocks noChangeAspect="1" noChangeArrowheads="1"/>
          </p:cNvPicPr>
          <p:nvPr userDrawn="1"/>
        </p:nvPicPr>
        <p:blipFill>
          <a:blip r:embed="rId5" cstate="print"/>
          <a:srcRect/>
          <a:stretch>
            <a:fillRect/>
          </a:stretch>
        </p:blipFill>
        <p:spPr bwMode="auto">
          <a:xfrm>
            <a:off x="7162800" y="152400"/>
            <a:ext cx="1776679" cy="886054"/>
          </a:xfrm>
          <a:prstGeom prst="rect">
            <a:avLst/>
          </a:prstGeom>
          <a:noFill/>
        </p:spPr>
      </p:pic>
      <p:sp>
        <p:nvSpPr>
          <p:cNvPr id="10" name="Text Placeholder 9"/>
          <p:cNvSpPr>
            <a:spLocks noGrp="1"/>
          </p:cNvSpPr>
          <p:nvPr>
            <p:ph type="body" sz="quarter" idx="10"/>
          </p:nvPr>
        </p:nvSpPr>
        <p:spPr>
          <a:xfrm>
            <a:off x="4724400" y="2209800"/>
            <a:ext cx="4419600" cy="2514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inBreaksBallFalls">
    <p:spTree>
      <p:nvGrpSpPr>
        <p:cNvPr id="1" name=""/>
        <p:cNvGrpSpPr/>
        <p:nvPr/>
      </p:nvGrpSpPr>
      <p:grpSpPr>
        <a:xfrm>
          <a:off x="0" y="0"/>
          <a:ext cx="0" cy="0"/>
          <a:chOff x="0" y="0"/>
          <a:chExt cx="0" cy="0"/>
        </a:xfrm>
      </p:grpSpPr>
      <p:pic>
        <p:nvPicPr>
          <p:cNvPr id="7" name="Chain Break Ball Falls.mpg">
            <a:hlinkClick r:id="" action="ppaction://media"/>
          </p:cNvPr>
          <p:cNvPicPr>
            <a:picLocks noRot="1" noChangeAspect="1"/>
          </p:cNvPicPr>
          <p:nvPr userDrawn="1">
            <a:videoFile r:link="rId1"/>
          </p:nvPr>
        </p:nvPicPr>
        <p:blipFill rotWithShape="1">
          <a:blip r:embed="rId3" cstate="print"/>
          <a:srcRect r="68940"/>
          <a:stretch/>
        </p:blipFill>
        <p:spPr>
          <a:xfrm>
            <a:off x="4038600" y="-4572000"/>
            <a:ext cx="8686800" cy="15572678"/>
          </a:xfrm>
          <a:prstGeom prst="rect">
            <a:avLst/>
          </a:prstGeom>
        </p:spPr>
      </p:pic>
      <p:sp>
        <p:nvSpPr>
          <p:cNvPr id="10" name="Text Placeholder 9"/>
          <p:cNvSpPr>
            <a:spLocks noGrp="1"/>
          </p:cNvSpPr>
          <p:nvPr>
            <p:ph type="body" sz="quarter" idx="10"/>
          </p:nvPr>
        </p:nvSpPr>
        <p:spPr>
          <a:xfrm>
            <a:off x="228600" y="1219200"/>
            <a:ext cx="3657600" cy="350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6" name="Picture 2" descr="C:\Users\John\AppData\Local\Microsoft\Windows\Temporary Internet Files\Content.IE5\9RE0T43V\MC900116354[1].wmf"/>
          <p:cNvPicPr>
            <a:picLocks noChangeAspect="1" noChangeArrowheads="1"/>
          </p:cNvPicPr>
          <p:nvPr userDrawn="1"/>
        </p:nvPicPr>
        <p:blipFill>
          <a:blip r:embed="rId4" cstate="print"/>
          <a:srcRect/>
          <a:stretch>
            <a:fillRect/>
          </a:stretch>
        </p:blipFill>
        <p:spPr bwMode="auto">
          <a:xfrm>
            <a:off x="7162800" y="152400"/>
            <a:ext cx="1776679" cy="8860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11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dirty="0"/>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4/24/2017</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pic>
        <p:nvPicPr>
          <p:cNvPr id="18" name="Content Placeholder 3"/>
          <p:cNvPicPr>
            <a:picLocks/>
          </p:cNvPicPr>
          <p:nvPr userDrawn="1"/>
        </p:nvPicPr>
        <p:blipFill>
          <a:blip r:embed="rId15" cstate="print"/>
          <a:srcRect/>
          <a:stretch>
            <a:fillRect/>
          </a:stretch>
        </p:blipFill>
        <p:spPr bwMode="auto">
          <a:xfrm>
            <a:off x="7772400" y="117436"/>
            <a:ext cx="1219200" cy="720764"/>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4045" r:id="rId1"/>
    <p:sldLayoutId id="2147484046" r:id="rId2"/>
    <p:sldLayoutId id="2147484057" r:id="rId3"/>
    <p:sldLayoutId id="2147484047" r:id="rId4"/>
    <p:sldLayoutId id="2147484048" r:id="rId5"/>
    <p:sldLayoutId id="2147484049" r:id="rId6"/>
    <p:sldLayoutId id="2147484050" r:id="rId7"/>
    <p:sldLayoutId id="2147484051" r:id="rId8"/>
    <p:sldLayoutId id="2147484056" r:id="rId9"/>
    <p:sldLayoutId id="2147484052" r:id="rId10"/>
    <p:sldLayoutId id="2147484053" r:id="rId11"/>
    <p:sldLayoutId id="2147484054" r:id="rId12"/>
    <p:sldLayoutId id="2147484055" r:id="rId13"/>
  </p:sldLayoutIdLst>
  <p:txStyles>
    <p:titleStyle>
      <a:lvl1pPr algn="l" rtl="0" eaLnBrk="1" latinLnBrk="0" hangingPunct="1">
        <a:spcBef>
          <a:spcPct val="0"/>
        </a:spcBef>
        <a:buNone/>
        <a:defRPr kumimoji="0" sz="4000" kern="1200" spc="-100" baseline="0">
          <a:solidFill>
            <a:schemeClr val="tx2">
              <a:satMod val="200000"/>
            </a:schemeClr>
          </a:solidFill>
          <a:latin typeface="Arial" pitchFamily="34" charset="0"/>
          <a:ea typeface="+mj-ea"/>
          <a:cs typeface="Arial" pitchFamily="34" charset="0"/>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2064"/>
            <a:ext cx="7772400" cy="914400"/>
          </a:xfrm>
        </p:spPr>
        <p:txBody>
          <a:bodyPr/>
          <a:lstStyle/>
          <a:p>
            <a:r>
              <a:rPr lang="en-US" dirty="0"/>
              <a:t>Part 3: Mistakes Evolutionists Make </a:t>
            </a:r>
            <a:br>
              <a:rPr lang="en-US" dirty="0"/>
            </a:br>
            <a:r>
              <a:rPr lang="en-US" dirty="0"/>
              <a:t>            and Common Sense</a:t>
            </a:r>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829" y="1787369"/>
            <a:ext cx="7417231" cy="5070631"/>
          </a:xfrm>
          <a:prstGeom prst="rect">
            <a:avLst/>
          </a:prstGeom>
        </p:spPr>
      </p:pic>
    </p:spTree>
    <p:extLst>
      <p:ext uri="{BB962C8B-B14F-4D97-AF65-F5344CB8AC3E}">
        <p14:creationId xmlns:p14="http://schemas.microsoft.com/office/powerpoint/2010/main" val="1416969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Creation vs. Evolution</a:t>
            </a:r>
          </a:p>
        </p:txBody>
      </p:sp>
      <p:sp>
        <p:nvSpPr>
          <p:cNvPr id="3" name="Content Placeholder 2"/>
          <p:cNvSpPr>
            <a:spLocks noGrp="1"/>
          </p:cNvSpPr>
          <p:nvPr>
            <p:ph idx="1"/>
          </p:nvPr>
        </p:nvSpPr>
        <p:spPr/>
        <p:txBody>
          <a:bodyPr/>
          <a:lstStyle/>
          <a:p>
            <a:r>
              <a:rPr lang="en-US" dirty="0"/>
              <a:t>27% of Americans with college degrees believe that God created humans pretty much the way they are now</a:t>
            </a:r>
            <a:br>
              <a:rPr lang="en-US" dirty="0"/>
            </a:br>
            <a:r>
              <a:rPr lang="en-US" sz="2400" i="1" dirty="0">
                <a:latin typeface="Times New Roman" panose="02020603050405020304" pitchFamily="18" charset="0"/>
                <a:cs typeface="Times New Roman" panose="02020603050405020304" pitchFamily="18" charset="0"/>
              </a:rPr>
              <a:t>(2014 Gallup poll)</a:t>
            </a:r>
          </a:p>
          <a:p>
            <a:r>
              <a:rPr lang="en-US" dirty="0"/>
              <a:t>Science is not based on majority opinion</a:t>
            </a:r>
          </a:p>
        </p:txBody>
      </p:sp>
    </p:spTree>
    <p:extLst>
      <p:ext uri="{BB962C8B-B14F-4D97-AF65-F5344CB8AC3E}">
        <p14:creationId xmlns:p14="http://schemas.microsoft.com/office/powerpoint/2010/main" val="369075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170" y="533400"/>
            <a:ext cx="7924800" cy="914400"/>
          </a:xfrm>
        </p:spPr>
        <p:txBody>
          <a:bodyPr/>
          <a:lstStyle/>
          <a:p>
            <a:pPr marL="68580" indent="0"/>
            <a:r>
              <a:rPr lang="en-US" sz="3600" dirty="0"/>
              <a:t>Give your own presentations.  </a:t>
            </a:r>
            <a:br>
              <a:rPr lang="en-US" sz="3600" dirty="0"/>
            </a:br>
            <a:r>
              <a:rPr lang="en-US" sz="3600" dirty="0"/>
              <a:t>Free downloads of </a:t>
            </a:r>
            <a:r>
              <a:rPr lang="en-US" sz="3600" dirty="0" err="1"/>
              <a:t>Powerpoints</a:t>
            </a:r>
            <a:r>
              <a:rPr lang="en-US" sz="3600" dirty="0"/>
              <a:t> used in these videos at:  </a:t>
            </a:r>
          </a:p>
        </p:txBody>
      </p:sp>
      <p:sp>
        <p:nvSpPr>
          <p:cNvPr id="3" name="Content Placeholder 2"/>
          <p:cNvSpPr>
            <a:spLocks noGrp="1"/>
          </p:cNvSpPr>
          <p:nvPr>
            <p:ph idx="1"/>
          </p:nvPr>
        </p:nvSpPr>
        <p:spPr>
          <a:xfrm>
            <a:off x="2362200" y="2819400"/>
            <a:ext cx="5562600" cy="1447800"/>
          </a:xfrm>
        </p:spPr>
        <p:txBody>
          <a:bodyPr>
            <a:normAutofit/>
          </a:bodyPr>
          <a:lstStyle/>
          <a:p>
            <a:pPr marL="68580" indent="0">
              <a:buNone/>
            </a:pPr>
            <a:r>
              <a:rPr lang="en-US" sz="4000" dirty="0"/>
              <a:t>Educate7.com</a:t>
            </a:r>
          </a:p>
          <a:p>
            <a:pPr marL="68580" indent="0">
              <a:buNone/>
            </a:pPr>
            <a:r>
              <a:rPr lang="en-US" sz="4000" dirty="0"/>
              <a:t>How7.org</a:t>
            </a:r>
          </a:p>
        </p:txBody>
      </p:sp>
      <p:sp>
        <p:nvSpPr>
          <p:cNvPr id="4" name="Content Placeholder 2"/>
          <p:cNvSpPr txBox="1">
            <a:spLocks/>
          </p:cNvSpPr>
          <p:nvPr/>
        </p:nvSpPr>
        <p:spPr>
          <a:xfrm>
            <a:off x="628650" y="4876800"/>
            <a:ext cx="8039100" cy="1447800"/>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Font typeface="Wingdings"/>
              <a:buNone/>
            </a:pPr>
            <a:r>
              <a:rPr lang="en-US" sz="4000" b="1" dirty="0"/>
              <a:t>Are You an Accident of Nature?</a:t>
            </a:r>
          </a:p>
          <a:p>
            <a:pPr marL="68580" indent="0">
              <a:buFont typeface="Wingdings"/>
              <a:buNone/>
            </a:pPr>
            <a:endParaRPr lang="en-US" sz="4000" dirty="0"/>
          </a:p>
        </p:txBody>
      </p:sp>
    </p:spTree>
    <p:extLst>
      <p:ext uri="{BB962C8B-B14F-4D97-AF65-F5344CB8AC3E}">
        <p14:creationId xmlns:p14="http://schemas.microsoft.com/office/powerpoint/2010/main" val="2315831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52501" y="1173960"/>
            <a:ext cx="7315199" cy="1645440"/>
          </a:xfrm>
          <a:prstGeom prst="rect">
            <a:avLst/>
          </a:prstGeom>
        </p:spPr>
        <p:txBody>
          <a:bodyPr vert="horz" lIns="100584" tIns="45720" anchor="b">
            <a:normAutofit lnSpcReduction="10000"/>
          </a:bodyPr>
          <a:lstStyle>
            <a:lvl1pPr marL="0" indent="0" algn="l" rtl="0" eaLnBrk="1" latinLnBrk="0" hangingPunct="1">
              <a:spcBef>
                <a:spcPts val="0"/>
              </a:spcBef>
              <a:buClr>
                <a:schemeClr val="tx2"/>
              </a:buClr>
              <a:buSzPct val="95000"/>
              <a:buFont typeface="Wingdings"/>
              <a:buNone/>
              <a:defRPr kumimoji="0" sz="2000" kern="1200" baseline="0">
                <a:solidFill>
                  <a:schemeClr val="tx1"/>
                </a:solidFill>
                <a:latin typeface="Arial" pitchFamily="34" charset="0"/>
                <a:ea typeface="+mn-ea"/>
                <a:cs typeface="Arial" pitchFamily="34" charset="0"/>
              </a:defRPr>
            </a:lvl1pPr>
            <a:lvl2pPr marL="457200" indent="0" algn="ctr" rtl="0" eaLnBrk="1" latinLnBrk="0" hangingPunct="1">
              <a:spcBef>
                <a:spcPct val="20000"/>
              </a:spcBef>
              <a:buClr>
                <a:schemeClr val="accent2"/>
              </a:buClr>
              <a:buSzPct val="90000"/>
              <a:buFont typeface="Wingdings"/>
              <a:buNone/>
              <a:defRPr kumimoji="0" sz="2600" kern="1200">
                <a:solidFill>
                  <a:schemeClr val="tx1"/>
                </a:solidFill>
                <a:latin typeface="Arial" pitchFamily="34" charset="0"/>
                <a:ea typeface="+mn-ea"/>
                <a:cs typeface="Arial" pitchFamily="34" charset="0"/>
              </a:defRPr>
            </a:lvl2pPr>
            <a:lvl3pPr marL="914400" indent="0" algn="ctr" rtl="0" eaLnBrk="1" latinLnBrk="0" hangingPunct="1">
              <a:spcBef>
                <a:spcPct val="20000"/>
              </a:spcBef>
              <a:buClr>
                <a:schemeClr val="accent2"/>
              </a:buClr>
              <a:buFont typeface="Wingdings 2"/>
              <a:buNone/>
              <a:defRPr kumimoji="0" sz="2400" kern="1200">
                <a:solidFill>
                  <a:schemeClr val="tx1"/>
                </a:solidFill>
                <a:latin typeface="Arial" pitchFamily="34" charset="0"/>
                <a:ea typeface="+mn-ea"/>
                <a:cs typeface="Arial" pitchFamily="34" charset="0"/>
              </a:defRPr>
            </a:lvl3pPr>
            <a:lvl4pPr marL="1371600" indent="0" algn="ctr" rtl="0" eaLnBrk="1" latinLnBrk="0" hangingPunct="1">
              <a:spcBef>
                <a:spcPct val="20000"/>
              </a:spcBef>
              <a:buClr>
                <a:schemeClr val="accent3"/>
              </a:buClr>
              <a:buFont typeface="Wingdings 3"/>
              <a:buNone/>
              <a:defRPr kumimoji="0" sz="2200" kern="1200">
                <a:solidFill>
                  <a:schemeClr val="tx1"/>
                </a:solidFill>
                <a:latin typeface="Arial" pitchFamily="34" charset="0"/>
                <a:ea typeface="+mn-ea"/>
                <a:cs typeface="Arial" pitchFamily="34" charset="0"/>
              </a:defRPr>
            </a:lvl4pPr>
            <a:lvl5pPr marL="1828800" indent="0" algn="ctr" rtl="0" eaLnBrk="1" latinLnBrk="0" hangingPunct="1">
              <a:spcBef>
                <a:spcPct val="20000"/>
              </a:spcBef>
              <a:buClr>
                <a:schemeClr val="accent3"/>
              </a:buClr>
              <a:buFont typeface="Wingdings 2"/>
              <a:buNone/>
              <a:defRPr kumimoji="0" sz="2000" kern="1200">
                <a:solidFill>
                  <a:schemeClr val="tx1"/>
                </a:solidFill>
                <a:latin typeface="Arial" pitchFamily="34" charset="0"/>
                <a:ea typeface="+mn-ea"/>
                <a:cs typeface="Arial" pitchFamily="34" charset="0"/>
              </a:defRPr>
            </a:lvl5pPr>
            <a:lvl6pPr marL="2286000" indent="0" algn="ctr" rtl="0" eaLnBrk="1" latinLnBrk="0" hangingPunct="1">
              <a:spcBef>
                <a:spcPct val="2000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9pPr>
            <a:extLst/>
          </a:lstStyle>
          <a:p>
            <a:pPr marL="68580" algn="ctr">
              <a:buClr>
                <a:srgbClr val="D6ECFF"/>
              </a:buClr>
            </a:pPr>
            <a:r>
              <a:rPr lang="en-US" sz="3600" dirty="0">
                <a:solidFill>
                  <a:prstClr val="white"/>
                </a:solidFill>
              </a:rPr>
              <a:t>Next:</a:t>
            </a:r>
          </a:p>
          <a:p>
            <a:pPr marL="68580" algn="ctr">
              <a:buClr>
                <a:srgbClr val="D6ECFF"/>
              </a:buClr>
            </a:pPr>
            <a:r>
              <a:rPr lang="en-US" sz="3600" dirty="0">
                <a:solidFill>
                  <a:srgbClr val="00ADDC">
                    <a:lumMod val="60000"/>
                    <a:lumOff val="40000"/>
                  </a:srgbClr>
                </a:solidFill>
              </a:rPr>
              <a:t>Are You an Accident of Nature?</a:t>
            </a:r>
          </a:p>
          <a:p>
            <a:pPr marL="68580" algn="ctr">
              <a:buClr>
                <a:srgbClr val="D6ECFF"/>
              </a:buClr>
            </a:pPr>
            <a:r>
              <a:rPr lang="en-US" sz="3600" dirty="0">
                <a:solidFill>
                  <a:srgbClr val="00ADDC">
                    <a:lumMod val="60000"/>
                    <a:lumOff val="40000"/>
                  </a:srgbClr>
                </a:solidFill>
              </a:rPr>
              <a:t>Part 4</a:t>
            </a:r>
          </a:p>
        </p:txBody>
      </p:sp>
      <p:sp>
        <p:nvSpPr>
          <p:cNvPr id="7" name="Subtitle 2"/>
          <p:cNvSpPr txBox="1">
            <a:spLocks/>
          </p:cNvSpPr>
          <p:nvPr/>
        </p:nvSpPr>
        <p:spPr>
          <a:xfrm>
            <a:off x="1676400" y="3352800"/>
            <a:ext cx="5867400" cy="1143000"/>
          </a:xfrm>
          <a:prstGeom prst="rect">
            <a:avLst/>
          </a:prstGeom>
        </p:spPr>
        <p:txBody>
          <a:bodyPr vert="horz" lIns="100584" tIns="45720" anchor="b">
            <a:normAutofit/>
          </a:bodyPr>
          <a:lstStyle/>
          <a:p>
            <a:pPr algn="ctr">
              <a:buClr>
                <a:srgbClr val="D6ECFF"/>
              </a:buClr>
              <a:buSzPct val="95000"/>
              <a:buFont typeface="Wingdings"/>
              <a:buNone/>
              <a:defRPr/>
            </a:pPr>
            <a:r>
              <a:rPr lang="en-US" sz="3200" b="1" dirty="0">
                <a:solidFill>
                  <a:prstClr val="white"/>
                </a:solidFill>
                <a:latin typeface="Arial" panose="020B0604020202020204" pitchFamily="34" charset="0"/>
                <a:cs typeface="Arial" panose="020B0604020202020204" pitchFamily="34" charset="0"/>
              </a:rPr>
              <a:t>No information by c</a:t>
            </a:r>
            <a:r>
              <a:rPr lang="en-US" sz="3200" b="1" dirty="0" err="1">
                <a:solidFill>
                  <a:prstClr val="white"/>
                </a:solidFill>
                <a:latin typeface="Arial" panose="020B0604020202020204" pitchFamily="34" charset="0"/>
                <a:cs typeface="Arial" panose="020B0604020202020204" pitchFamily="34" charset="0"/>
              </a:rPr>
              <a:t>hance</a:t>
            </a:r>
            <a:r>
              <a:rPr lang="en-US" sz="3200" b="1" dirty="0">
                <a:solidFill>
                  <a:prstClr val="white"/>
                </a:solidFill>
                <a:latin typeface="Arial" panose="020B0604020202020204" pitchFamily="34" charset="0"/>
                <a:cs typeface="Arial" panose="020B0604020202020204" pitchFamily="34" charset="0"/>
              </a:rPr>
              <a:t> -</a:t>
            </a:r>
          </a:p>
          <a:p>
            <a:pPr algn="ctr">
              <a:buClr>
                <a:srgbClr val="D6ECFF"/>
              </a:buClr>
              <a:buSzPct val="95000"/>
              <a:buFont typeface="Wingdings"/>
              <a:buNone/>
              <a:defRPr/>
            </a:pPr>
            <a:r>
              <a:rPr lang="en-US" sz="3200" b="1" dirty="0">
                <a:solidFill>
                  <a:prstClr val="white"/>
                </a:solidFill>
                <a:latin typeface="Arial" panose="020B0604020202020204" pitchFamily="34" charset="0"/>
                <a:cs typeface="Arial" panose="020B0604020202020204" pitchFamily="34" charset="0"/>
              </a:rPr>
              <a:t>DNA</a:t>
            </a:r>
          </a:p>
        </p:txBody>
      </p:sp>
      <p:pic>
        <p:nvPicPr>
          <p:cNvPr id="5" name="Picture 4" descr="C:\Users\John\AppData\Local\Microsoft\Windows\Temporary Internet Files\Content.IE5\86A7OQ3R\MC900436915[1].png"/>
          <p:cNvPicPr>
            <a:picLocks noChangeAspect="1" noChangeArrowheads="1"/>
          </p:cNvPicPr>
          <p:nvPr/>
        </p:nvPicPr>
        <p:blipFill>
          <a:blip r:embed="rId3" cstate="print"/>
          <a:stretch>
            <a:fillRect/>
          </a:stretch>
        </p:blipFill>
        <p:spPr bwMode="auto">
          <a:xfrm>
            <a:off x="5791200" y="4704184"/>
            <a:ext cx="2743200" cy="17494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11009" y="5973145"/>
            <a:ext cx="914400" cy="533400"/>
          </a:xfrm>
          <a:prstGeom prst="rect">
            <a:avLst/>
          </a:prstGeom>
        </p:spPr>
        <p:txBody>
          <a:bodyPr vert="horz" wrap="none" lIns="100584" tIns="45720" rtlCol="0" anchor="b">
            <a:normAutofit lnSpcReduction="10000"/>
          </a:bodyPr>
          <a:lstStyle/>
          <a:p>
            <a:pPr algn="ctr">
              <a:buClr>
                <a:srgbClr val="D6ECFF"/>
              </a:buClr>
              <a:buSzPct val="95000"/>
            </a:pPr>
            <a:r>
              <a:rPr lang="en-US" sz="1600" dirty="0">
                <a:solidFill>
                  <a:prstClr val="white"/>
                </a:solidFill>
                <a:latin typeface="Arial" pitchFamily="34" charset="0"/>
                <a:cs typeface="Arial" pitchFamily="34" charset="0"/>
              </a:rPr>
              <a:t>Drawing by</a:t>
            </a:r>
          </a:p>
          <a:p>
            <a:pPr algn="ctr">
              <a:buClr>
                <a:srgbClr val="D6ECFF"/>
              </a:buClr>
              <a:buSzPct val="95000"/>
            </a:pPr>
            <a:r>
              <a:rPr lang="en-US" sz="1600" dirty="0">
                <a:solidFill>
                  <a:prstClr val="white"/>
                </a:solidFill>
                <a:latin typeface="Arial" pitchFamily="34" charset="0"/>
                <a:cs typeface="Arial" pitchFamily="34" charset="0"/>
              </a:rPr>
              <a:t> Gustavo </a:t>
            </a:r>
            <a:r>
              <a:rPr lang="en-US" sz="1600" dirty="0" err="1">
                <a:solidFill>
                  <a:prstClr val="white"/>
                </a:solidFill>
                <a:latin typeface="Arial" pitchFamily="34" charset="0"/>
                <a:cs typeface="Arial" pitchFamily="34" charset="0"/>
              </a:rPr>
              <a:t>Rezende</a:t>
            </a:r>
            <a:endParaRPr lang="en-US" sz="16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06395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68580" indent="0"/>
            <a:r>
              <a:rPr lang="en-US" dirty="0"/>
              <a:t>Patent office</a:t>
            </a:r>
          </a:p>
        </p:txBody>
      </p:sp>
      <p:sp>
        <p:nvSpPr>
          <p:cNvPr id="3" name="Content Placeholder 2"/>
          <p:cNvSpPr>
            <a:spLocks noGrp="1"/>
          </p:cNvSpPr>
          <p:nvPr>
            <p:ph idx="1"/>
          </p:nvPr>
        </p:nvSpPr>
        <p:spPr>
          <a:xfrm>
            <a:off x="1219200" y="2209800"/>
            <a:ext cx="6400800" cy="838200"/>
          </a:xfrm>
        </p:spPr>
        <p:txBody>
          <a:bodyPr>
            <a:noAutofit/>
          </a:bodyPr>
          <a:lstStyle/>
          <a:p>
            <a:pPr marL="68580" indent="0">
              <a:buNone/>
            </a:pPr>
            <a:r>
              <a:rPr lang="en-US" sz="3600" dirty="0"/>
              <a:t>Rejects inventions that claim to violate a law of science.</a:t>
            </a:r>
          </a:p>
        </p:txBody>
      </p:sp>
    </p:spTree>
    <p:extLst>
      <p:ext uri="{BB962C8B-B14F-4D97-AF65-F5344CB8AC3E}">
        <p14:creationId xmlns:p14="http://schemas.microsoft.com/office/powerpoint/2010/main" val="2382284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772400" cy="914400"/>
          </a:xfrm>
        </p:spPr>
        <p:txBody>
          <a:bodyPr/>
          <a:lstStyle/>
          <a:p>
            <a:pPr marL="68580" indent="0"/>
            <a:r>
              <a:rPr lang="en-US" dirty="0"/>
              <a:t>Evolution violates laws of science:</a:t>
            </a:r>
          </a:p>
        </p:txBody>
      </p:sp>
      <p:sp>
        <p:nvSpPr>
          <p:cNvPr id="3" name="Content Placeholder 2"/>
          <p:cNvSpPr>
            <a:spLocks noGrp="1"/>
          </p:cNvSpPr>
          <p:nvPr>
            <p:ph idx="1"/>
          </p:nvPr>
        </p:nvSpPr>
        <p:spPr>
          <a:xfrm>
            <a:off x="762000" y="2362200"/>
            <a:ext cx="8077200" cy="3352800"/>
          </a:xfrm>
        </p:spPr>
        <p:txBody>
          <a:bodyPr>
            <a:normAutofit/>
          </a:bodyPr>
          <a:lstStyle/>
          <a:p>
            <a:pPr marL="582930" indent="-514350">
              <a:buFont typeface="+mj-lt"/>
              <a:buAutoNum type="arabicPeriod"/>
            </a:pPr>
            <a:r>
              <a:rPr lang="en-US" sz="3200" dirty="0"/>
              <a:t>Information is not created by chance.</a:t>
            </a:r>
          </a:p>
          <a:p>
            <a:pPr marL="582930" indent="-514350">
              <a:buFont typeface="+mj-lt"/>
              <a:buAutoNum type="arabicPeriod"/>
            </a:pPr>
            <a:r>
              <a:rPr lang="en-US" sz="3200" dirty="0"/>
              <a:t>2nd Law of Thermodynamics </a:t>
            </a:r>
            <a:br>
              <a:rPr lang="en-US" sz="3200" dirty="0"/>
            </a:br>
            <a:r>
              <a:rPr lang="en-US" sz="3200" dirty="0"/>
              <a:t>	– things move to less order</a:t>
            </a:r>
          </a:p>
          <a:p>
            <a:pPr marL="582930" indent="-514350">
              <a:buFont typeface="+mj-lt"/>
              <a:buAutoNum type="arabicPeriod"/>
            </a:pPr>
            <a:r>
              <a:rPr lang="en-US" sz="3200" dirty="0"/>
              <a:t>Chemistry </a:t>
            </a:r>
            <a:br>
              <a:rPr lang="en-US" sz="3200" dirty="0"/>
            </a:br>
            <a:r>
              <a:rPr lang="en-US" sz="3200" dirty="0"/>
              <a:t>   – prevents life from starting in nature</a:t>
            </a:r>
          </a:p>
          <a:p>
            <a:endParaRPr lang="en-US" dirty="0"/>
          </a:p>
        </p:txBody>
      </p:sp>
    </p:spTree>
    <p:extLst>
      <p:ext uri="{BB962C8B-B14F-4D97-AF65-F5344CB8AC3E}">
        <p14:creationId xmlns:p14="http://schemas.microsoft.com/office/powerpoint/2010/main" val="296943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Mistakes Evolutionists Make</a:t>
            </a:r>
          </a:p>
        </p:txBody>
      </p:sp>
      <p:sp>
        <p:nvSpPr>
          <p:cNvPr id="3" name="Content Placeholder 2"/>
          <p:cNvSpPr>
            <a:spLocks noGrp="1"/>
          </p:cNvSpPr>
          <p:nvPr>
            <p:ph idx="1"/>
          </p:nvPr>
        </p:nvSpPr>
        <p:spPr>
          <a:xfrm>
            <a:off x="304800" y="1398754"/>
            <a:ext cx="8534400" cy="5306845"/>
          </a:xfrm>
        </p:spPr>
        <p:txBody>
          <a:bodyPr>
            <a:normAutofit/>
          </a:bodyPr>
          <a:lstStyle/>
          <a:p>
            <a:pPr marL="582930" indent="-514350">
              <a:spcBef>
                <a:spcPts val="0"/>
              </a:spcBef>
              <a:buFont typeface="+mj-lt"/>
              <a:buAutoNum type="arabicPeriod"/>
            </a:pPr>
            <a:r>
              <a:rPr lang="en-US" dirty="0"/>
              <a:t>Believing explanations that violate proven laws of science</a:t>
            </a:r>
          </a:p>
          <a:p>
            <a:pPr marL="582930" indent="-514350">
              <a:spcBef>
                <a:spcPts val="0"/>
              </a:spcBef>
              <a:buFont typeface="+mj-lt"/>
              <a:buAutoNum type="arabicPeriod"/>
            </a:pPr>
            <a:r>
              <a:rPr lang="en-US" dirty="0"/>
              <a:t>Ignoring the obvious – caterpillar to butterfly</a:t>
            </a:r>
          </a:p>
          <a:p>
            <a:pPr marL="68580" indent="0">
              <a:buNone/>
            </a:pPr>
            <a:endParaRPr lang="en-US" dirty="0"/>
          </a:p>
          <a:p>
            <a:endParaRPr lang="en-US" dirty="0"/>
          </a:p>
          <a:p>
            <a:pPr>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21485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5562600" cy="707136"/>
          </a:xfrm>
        </p:spPr>
        <p:txBody>
          <a:bodyPr/>
          <a:lstStyle/>
          <a:p>
            <a:r>
              <a:rPr lang="en-US" dirty="0"/>
              <a:t>Caterpillar to Butterfly?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295400"/>
            <a:ext cx="7772400" cy="5313434"/>
          </a:xfrm>
        </p:spPr>
      </p:pic>
      <p:cxnSp>
        <p:nvCxnSpPr>
          <p:cNvPr id="6" name="Straight Arrow Connector 5"/>
          <p:cNvCxnSpPr>
            <a:cxnSpLocks/>
          </p:cNvCxnSpPr>
          <p:nvPr/>
        </p:nvCxnSpPr>
        <p:spPr>
          <a:xfrm flipV="1">
            <a:off x="1828800" y="3429000"/>
            <a:ext cx="1905000" cy="1066800"/>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828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915" y="431482"/>
            <a:ext cx="5334000" cy="914400"/>
          </a:xfrm>
        </p:spPr>
        <p:txBody>
          <a:bodyPr/>
          <a:lstStyle/>
          <a:p>
            <a:r>
              <a:rPr lang="en-US" dirty="0"/>
              <a:t>Starting to Shed Skin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548764"/>
            <a:ext cx="5588715" cy="4959985"/>
          </a:xfrm>
        </p:spPr>
      </p:pic>
      <p:cxnSp>
        <p:nvCxnSpPr>
          <p:cNvPr id="6" name="Straight Arrow Connector 5"/>
          <p:cNvCxnSpPr/>
          <p:nvPr/>
        </p:nvCxnSpPr>
        <p:spPr>
          <a:xfrm flipH="1" flipV="1">
            <a:off x="4038600" y="1752600"/>
            <a:ext cx="1295400" cy="685800"/>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62600" y="2362200"/>
            <a:ext cx="914400" cy="914400"/>
          </a:xfrm>
          <a:prstGeom prst="rect">
            <a:avLst/>
          </a:prstGeom>
        </p:spPr>
        <p:txBody>
          <a:bodyPr vert="horz" wrap="none" lIns="100584" tIns="45720" rtlCol="0" anchor="b">
            <a:normAutofit fontScale="92500" lnSpcReduction="10000"/>
          </a:bodyPr>
          <a:lstStyle/>
          <a:p>
            <a:pPr algn="ctr">
              <a:buClr>
                <a:schemeClr val="tx2"/>
              </a:buClr>
              <a:buSzPct val="95000"/>
            </a:pPr>
            <a:r>
              <a:rPr lang="en-US" sz="3200" dirty="0">
                <a:latin typeface="Arial" pitchFamily="34" charset="0"/>
                <a:cs typeface="Arial" pitchFamily="34" charset="0"/>
              </a:rPr>
              <a:t>Silk like</a:t>
            </a:r>
          </a:p>
          <a:p>
            <a:pPr algn="ctr">
              <a:buClr>
                <a:schemeClr val="tx2"/>
              </a:buClr>
              <a:buSzPct val="95000"/>
            </a:pPr>
            <a:r>
              <a:rPr lang="en-US" sz="3200" dirty="0">
                <a:latin typeface="Arial" pitchFamily="34" charset="0"/>
                <a:cs typeface="Arial" pitchFamily="34" charset="0"/>
              </a:rPr>
              <a:t>Attachment</a:t>
            </a:r>
          </a:p>
        </p:txBody>
      </p:sp>
    </p:spTree>
    <p:extLst>
      <p:ext uri="{BB962C8B-B14F-4D97-AF65-F5344CB8AC3E}">
        <p14:creationId xmlns:p14="http://schemas.microsoft.com/office/powerpoint/2010/main" val="2447988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483232"/>
            <a:ext cx="2514600" cy="914400"/>
          </a:xfrm>
        </p:spPr>
        <p:txBody>
          <a:bodyPr/>
          <a:lstStyle/>
          <a:p>
            <a:r>
              <a:rPr lang="en-US" dirty="0"/>
              <a:t>Chrysalis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426464"/>
            <a:ext cx="6991728" cy="5279136"/>
          </a:xfrm>
        </p:spPr>
      </p:pic>
      <p:cxnSp>
        <p:nvCxnSpPr>
          <p:cNvPr id="5" name="Straight Arrow Connector 4"/>
          <p:cNvCxnSpPr/>
          <p:nvPr/>
        </p:nvCxnSpPr>
        <p:spPr>
          <a:xfrm flipV="1">
            <a:off x="3200400" y="3733800"/>
            <a:ext cx="2590800" cy="1676400"/>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805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609600"/>
            <a:ext cx="7847528" cy="5892555"/>
          </a:xfrm>
        </p:spPr>
      </p:pic>
    </p:spTree>
    <p:extLst>
      <p:ext uri="{BB962C8B-B14F-4D97-AF65-F5344CB8AC3E}">
        <p14:creationId xmlns:p14="http://schemas.microsoft.com/office/powerpoint/2010/main" val="2018101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Mistakes Evolutionists Make</a:t>
            </a:r>
          </a:p>
        </p:txBody>
      </p:sp>
      <p:sp>
        <p:nvSpPr>
          <p:cNvPr id="3" name="Content Placeholder 2"/>
          <p:cNvSpPr>
            <a:spLocks noGrp="1"/>
          </p:cNvSpPr>
          <p:nvPr>
            <p:ph idx="1"/>
          </p:nvPr>
        </p:nvSpPr>
        <p:spPr>
          <a:xfrm>
            <a:off x="304800" y="1398754"/>
            <a:ext cx="8534400" cy="5306845"/>
          </a:xfrm>
        </p:spPr>
        <p:txBody>
          <a:bodyPr>
            <a:normAutofit lnSpcReduction="10000"/>
          </a:bodyPr>
          <a:lstStyle/>
          <a:p>
            <a:pPr marL="582930" indent="-514350">
              <a:spcBef>
                <a:spcPts val="0"/>
              </a:spcBef>
              <a:buFont typeface="+mj-lt"/>
              <a:buAutoNum type="arabicPeriod"/>
            </a:pPr>
            <a:r>
              <a:rPr lang="en-US" dirty="0"/>
              <a:t>Believing explanations that violate proven laws of science</a:t>
            </a:r>
          </a:p>
          <a:p>
            <a:pPr marL="582930" indent="-514350">
              <a:spcBef>
                <a:spcPts val="0"/>
              </a:spcBef>
              <a:buFont typeface="+mj-lt"/>
              <a:buAutoNum type="arabicPeriod"/>
            </a:pPr>
            <a:r>
              <a:rPr lang="en-US" dirty="0"/>
              <a:t>Ignoring the obvious – caterpillar to butterfly</a:t>
            </a:r>
          </a:p>
          <a:p>
            <a:pPr marL="582930" indent="-514350">
              <a:spcBef>
                <a:spcPts val="0"/>
              </a:spcBef>
              <a:buFont typeface="+mj-lt"/>
              <a:buAutoNum type="arabicPeriod"/>
            </a:pPr>
            <a:r>
              <a:rPr lang="en-US" dirty="0"/>
              <a:t>Relying on subjective interpretations </a:t>
            </a:r>
            <a:br>
              <a:rPr lang="en-US" dirty="0"/>
            </a:br>
            <a:r>
              <a:rPr lang="en-US" dirty="0"/>
              <a:t>    – fossils, genetics, antibiotic resistance</a:t>
            </a:r>
          </a:p>
          <a:p>
            <a:pPr marL="582930" indent="-514350">
              <a:spcBef>
                <a:spcPts val="0"/>
              </a:spcBef>
              <a:buFont typeface="+mj-lt"/>
              <a:buAutoNum type="arabicPeriod"/>
            </a:pPr>
            <a:r>
              <a:rPr lang="en-US" dirty="0"/>
              <a:t>Extrapolation  </a:t>
            </a:r>
            <a:br>
              <a:rPr lang="en-US" dirty="0"/>
            </a:br>
            <a:r>
              <a:rPr lang="en-US" sz="2800" dirty="0"/>
              <a:t>			      </a:t>
            </a:r>
            <a:r>
              <a:rPr lang="en-US" sz="1800" dirty="0"/>
              <a:t>				</a:t>
            </a:r>
          </a:p>
          <a:p>
            <a:pPr marL="582930" indent="-514350">
              <a:spcBef>
                <a:spcPts val="0"/>
              </a:spcBef>
              <a:buFont typeface="+mj-lt"/>
              <a:buAutoNum type="arabicPeriod"/>
            </a:pPr>
            <a:endParaRPr lang="en-US" sz="1800" dirty="0"/>
          </a:p>
          <a:p>
            <a:pPr marL="582930" indent="-514350">
              <a:spcBef>
                <a:spcPts val="0"/>
              </a:spcBef>
              <a:buFont typeface="+mj-lt"/>
              <a:buAutoNum type="arabicPeriod"/>
            </a:pPr>
            <a:endParaRPr lang="en-US" sz="1800" dirty="0"/>
          </a:p>
          <a:p>
            <a:pPr marL="582930" indent="-514350">
              <a:spcBef>
                <a:spcPts val="0"/>
              </a:spcBef>
              <a:buFont typeface="+mj-lt"/>
              <a:buAutoNum type="arabicPeriod"/>
            </a:pPr>
            <a:r>
              <a:rPr lang="en-US" dirty="0"/>
              <a:t>Lack of scientific rigor</a:t>
            </a:r>
            <a:br>
              <a:rPr lang="en-US" dirty="0"/>
            </a:br>
            <a:r>
              <a:rPr lang="en-US" dirty="0"/>
              <a:t>- no provable change to new type </a:t>
            </a:r>
            <a:br>
              <a:rPr lang="en-US" dirty="0"/>
            </a:br>
            <a:r>
              <a:rPr lang="en-US" dirty="0"/>
              <a:t>  (mouse to bat)</a:t>
            </a:r>
            <a:br>
              <a:rPr lang="en-US" dirty="0"/>
            </a:br>
            <a:endParaRPr lang="en-US" dirty="0"/>
          </a:p>
          <a:p>
            <a:pPr marL="68580" indent="0">
              <a:buNone/>
            </a:pPr>
            <a:endParaRPr lang="en-US" dirty="0"/>
          </a:p>
          <a:p>
            <a:endParaRPr lang="en-US" dirty="0"/>
          </a:p>
          <a:p>
            <a:pPr>
              <a:buNone/>
            </a:pPr>
            <a:endParaRPr lang="en-US" dirty="0"/>
          </a:p>
          <a:p>
            <a:endParaRPr lang="en-US" dirty="0"/>
          </a:p>
          <a:p>
            <a:endParaRPr lang="en-US" dirty="0"/>
          </a:p>
          <a:p>
            <a:endParaRPr lang="en-US" dirty="0"/>
          </a:p>
        </p:txBody>
      </p:sp>
      <p:grpSp>
        <p:nvGrpSpPr>
          <p:cNvPr id="6" name="Group 5"/>
          <p:cNvGrpSpPr/>
          <p:nvPr/>
        </p:nvGrpSpPr>
        <p:grpSpPr>
          <a:xfrm>
            <a:off x="1447800" y="3810000"/>
            <a:ext cx="6231230" cy="968752"/>
            <a:chOff x="1524000" y="3009781"/>
            <a:chExt cx="4996816" cy="968752"/>
          </a:xfrm>
        </p:grpSpPr>
        <p:sp>
          <p:nvSpPr>
            <p:cNvPr id="4" name="Rectangle 3"/>
            <p:cNvSpPr/>
            <p:nvPr/>
          </p:nvSpPr>
          <p:spPr>
            <a:xfrm>
              <a:off x="1524000" y="3085981"/>
              <a:ext cx="1933569" cy="892552"/>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Tiny changes </a:t>
              </a:r>
            </a:p>
            <a:p>
              <a:r>
                <a:rPr lang="en-US" sz="2400" dirty="0"/>
                <a:t> No complexity</a:t>
              </a:r>
            </a:p>
          </p:txBody>
        </p:sp>
        <p:sp>
          <p:nvSpPr>
            <p:cNvPr id="5" name="Rectangle 4"/>
            <p:cNvSpPr/>
            <p:nvPr/>
          </p:nvSpPr>
          <p:spPr>
            <a:xfrm>
              <a:off x="3784873" y="3009781"/>
              <a:ext cx="2735943" cy="954107"/>
            </a:xfrm>
            <a:prstGeom prst="rect">
              <a:avLst/>
            </a:prstGeom>
          </p:spPr>
          <p:txBody>
            <a:bodyPr wrap="none">
              <a:spAutoFit/>
            </a:bodyPr>
            <a:lstStyle/>
            <a:p>
              <a:pPr marL="68580">
                <a:spcBef>
                  <a:spcPts val="0"/>
                </a:spcBef>
              </a:pPr>
              <a:r>
                <a:rPr lang="en-US" sz="3200" dirty="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US" sz="2800" dirty="0">
                  <a:latin typeface="Arial" panose="020B0604020202020204" pitchFamily="34" charset="0"/>
                  <a:cs typeface="Arial" panose="020B0604020202020204" pitchFamily="34" charset="0"/>
                </a:rPr>
                <a:t> Huge changes</a:t>
              </a:r>
            </a:p>
            <a:p>
              <a:pPr marL="68580">
                <a:spcBef>
                  <a:spcPts val="0"/>
                </a:spcBef>
              </a:pPr>
              <a:r>
                <a:rPr lang="en-US" dirty="0"/>
                <a:t>          </a:t>
              </a:r>
              <a:r>
                <a:rPr lang="en-US" sz="2400" dirty="0"/>
                <a:t>Increased complexity</a:t>
              </a:r>
            </a:p>
          </p:txBody>
        </p:sp>
      </p:grpSp>
    </p:spTree>
    <p:extLst>
      <p:ext uri="{BB962C8B-B14F-4D97-AF65-F5344CB8AC3E}">
        <p14:creationId xmlns:p14="http://schemas.microsoft.com/office/powerpoint/2010/main" val="271308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txDef>
      <a:spPr/>
      <a:bodyPr vert="horz" lIns="100584" tIns="45720" anchor="b">
        <a:normAutofit/>
      </a:bodyPr>
      <a:lstStyle>
        <a:defPPr algn="ctr">
          <a:buClr>
            <a:schemeClr val="tx2"/>
          </a:buClr>
          <a:buSzPct val="95000"/>
          <a:defRPr sz="32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42857</TotalTime>
  <Words>1882</Words>
  <Application>Microsoft Office PowerPoint</Application>
  <PresentationFormat>On-screen Show (4:3)</PresentationFormat>
  <Paragraphs>117</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Corbel</vt:lpstr>
      <vt:lpstr>Times New Roman</vt:lpstr>
      <vt:lpstr>Wingdings</vt:lpstr>
      <vt:lpstr>Wingdings 2</vt:lpstr>
      <vt:lpstr>Wingdings 3</vt:lpstr>
      <vt:lpstr>Metro</vt:lpstr>
      <vt:lpstr>Part 3: Mistakes Evolutionists Make              and Common Sense</vt:lpstr>
      <vt:lpstr>Patent office</vt:lpstr>
      <vt:lpstr>Evolution violates laws of science:</vt:lpstr>
      <vt:lpstr>Mistakes Evolutionists Make</vt:lpstr>
      <vt:lpstr>Caterpillar to Butterfly?</vt:lpstr>
      <vt:lpstr>Starting to Shed Skin</vt:lpstr>
      <vt:lpstr>Chrysalis</vt:lpstr>
      <vt:lpstr>PowerPoint Presentation</vt:lpstr>
      <vt:lpstr>Mistakes Evolutionists Make</vt:lpstr>
      <vt:lpstr>Creation vs. Evolution</vt:lpstr>
      <vt:lpstr>Give your own presentations.   Free downloads of Powerpoints used in these videos at: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By Chance</dc:title>
  <dc:creator>Mike</dc:creator>
  <cp:lastModifiedBy>Mike D</cp:lastModifiedBy>
  <cp:revision>3048</cp:revision>
  <dcterms:created xsi:type="dcterms:W3CDTF">2012-12-07T22:34:08Z</dcterms:created>
  <dcterms:modified xsi:type="dcterms:W3CDTF">2017-04-24T16:26:09Z</dcterms:modified>
</cp:coreProperties>
</file>